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8" r:id="rId3"/>
    <p:sldId id="259" r:id="rId4"/>
    <p:sldId id="261" r:id="rId5"/>
    <p:sldId id="270" r:id="rId6"/>
    <p:sldId id="271" r:id="rId7"/>
    <p:sldId id="272" r:id="rId8"/>
    <p:sldId id="273" r:id="rId9"/>
    <p:sldId id="260" r:id="rId10"/>
    <p:sldId id="262" r:id="rId11"/>
    <p:sldId id="263"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781CA-0851-446D-B71C-A83DBAF68EC3}" type="datetimeFigureOut">
              <a:rPr lang="en-US" smtClean="0"/>
              <a:pPr/>
              <a:t>3/25/2020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CDB7C-5751-4E61-911D-3442F01C04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7CDB7C-5751-4E61-911D-3442F01C042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3D20C6-24D8-4724-885C-927D28B34D1C}" type="datetimeFigureOut">
              <a:rPr lang="en-US" smtClean="0"/>
              <a:pPr/>
              <a:t>3/25/2020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B3D20C6-24D8-4724-885C-927D28B34D1C}" type="datetimeFigureOut">
              <a:rPr lang="en-US" smtClean="0"/>
              <a:pPr/>
              <a:t>3/25/2020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EAC73E9-0AA9-4783-A083-19671750E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3D20C6-24D8-4724-885C-927D28B34D1C}" type="datetimeFigureOut">
              <a:rPr lang="en-US" smtClean="0"/>
              <a:pPr/>
              <a:t>3/25/2020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3D20C6-24D8-4724-885C-927D28B34D1C}" type="datetimeFigureOut">
              <a:rPr lang="en-US" smtClean="0"/>
              <a:pPr/>
              <a:t>3/25/2020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3D20C6-24D8-4724-885C-927D28B34D1C}" type="datetimeFigureOut">
              <a:rPr lang="en-US" smtClean="0"/>
              <a:pPr/>
              <a:t>3/25/2020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EAC73E9-0AA9-4783-A083-19671750E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52400"/>
            <a:ext cx="5105400" cy="2590800"/>
          </a:xfrm>
        </p:spPr>
        <p:txBody>
          <a:bodyPr/>
          <a:lstStyle/>
          <a:p>
            <a:pPr algn="l"/>
            <a:r>
              <a:rPr lang="en-US" sz="2400" cap="none" dirty="0" smtClean="0"/>
              <a:t/>
            </a:r>
            <a:br>
              <a:rPr lang="en-US" sz="2400" cap="none" dirty="0" smtClean="0"/>
            </a:br>
            <a:r>
              <a:rPr lang="en-US" sz="2400" cap="none" dirty="0" smtClean="0"/>
              <a:t/>
            </a:r>
            <a:br>
              <a:rPr lang="en-US" sz="2400" cap="none" dirty="0" smtClean="0"/>
            </a:br>
            <a:r>
              <a:rPr lang="en-US" sz="2400" cap="none" dirty="0" smtClean="0"/>
              <a:t> Analytical Chemistry</a:t>
            </a:r>
            <a:br>
              <a:rPr lang="en-US" sz="2400" cap="none" dirty="0" smtClean="0"/>
            </a:br>
            <a:r>
              <a:rPr lang="en-US" sz="2400" cap="none" dirty="0" err="1" smtClean="0"/>
              <a:t>lec</a:t>
            </a:r>
            <a:r>
              <a:rPr lang="en-US" sz="2400" cap="none" dirty="0" smtClean="0"/>
              <a:t>.</a:t>
            </a:r>
            <a:r>
              <a:rPr lang="ar-EG" sz="2400" cap="none" dirty="0" smtClean="0"/>
              <a:t>8</a:t>
            </a:r>
            <a:r>
              <a:rPr lang="en-US" sz="2400" cap="none" dirty="0" smtClean="0"/>
              <a:t> </a:t>
            </a:r>
            <a:br>
              <a:rPr lang="en-US" sz="2400" cap="none"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3354442" y="2590800"/>
            <a:ext cx="5114778" cy="2050312"/>
          </a:xfrm>
        </p:spPr>
        <p:txBody>
          <a:bodyPr/>
          <a:lstStyle/>
          <a:p>
            <a:pPr algn="l"/>
            <a:r>
              <a:rPr lang="en-US" dirty="0" smtClean="0"/>
              <a:t>Prof.</a:t>
            </a:r>
            <a:r>
              <a:rPr lang="en-US" b="1" dirty="0" smtClean="0"/>
              <a:t> . Dr./ Nadia Y. Ahmed</a:t>
            </a:r>
            <a:endParaRPr lang="en-US" dirty="0" smtClean="0"/>
          </a:p>
          <a:p>
            <a:pPr algn="l"/>
            <a:r>
              <a:rPr lang="en-US" sz="1400" dirty="0" smtClean="0"/>
              <a:t>Emeritus Prof. of Biochemistry, Fac. of Agric. </a:t>
            </a:r>
            <a:r>
              <a:rPr lang="en-US" sz="1400" dirty="0" err="1" smtClean="0"/>
              <a:t>Benha</a:t>
            </a:r>
            <a:r>
              <a:rPr lang="en-US" sz="1400" dirty="0" smtClean="0"/>
              <a:t> Univ.</a:t>
            </a:r>
          </a:p>
          <a:p>
            <a:pPr algn="l"/>
            <a:r>
              <a:rPr lang="en-US" b="1" dirty="0" smtClean="0"/>
              <a:t>Dr/ </a:t>
            </a:r>
            <a:r>
              <a:rPr lang="en-US" b="1" dirty="0" err="1" smtClean="0"/>
              <a:t>Nesreen</a:t>
            </a:r>
            <a:r>
              <a:rPr lang="en-US" b="1" dirty="0" smtClean="0"/>
              <a:t> S. </a:t>
            </a:r>
            <a:r>
              <a:rPr lang="en-US" b="1" dirty="0" err="1" smtClean="0"/>
              <a:t>Salim</a:t>
            </a:r>
            <a:r>
              <a:rPr lang="en-US" b="1" dirty="0" smtClean="0"/>
              <a:t> </a:t>
            </a:r>
            <a:endParaRPr lang="en-US" b="1" dirty="0"/>
          </a:p>
        </p:txBody>
      </p:sp>
      <p:pic>
        <p:nvPicPr>
          <p:cNvPr id="4" name="Picture 3"/>
          <p:cNvPicPr/>
          <p:nvPr/>
        </p:nvPicPr>
        <p:blipFill>
          <a:blip r:embed="rId3" cstate="print"/>
          <a:srcRect/>
          <a:stretch>
            <a:fillRect/>
          </a:stretch>
        </p:blipFill>
        <p:spPr bwMode="auto">
          <a:xfrm>
            <a:off x="0" y="762000"/>
            <a:ext cx="3276600" cy="4267200"/>
          </a:xfrm>
          <a:prstGeom prst="rect">
            <a:avLst/>
          </a:prstGeom>
          <a:noFill/>
          <a:ln w="9525">
            <a:noFill/>
            <a:miter lim="800000"/>
            <a:headEnd/>
            <a:tailEnd/>
          </a:ln>
        </p:spPr>
      </p:pic>
      <p:pic>
        <p:nvPicPr>
          <p:cNvPr id="5" name="Picture 4"/>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772400" y="87238"/>
            <a:ext cx="1258319" cy="750962"/>
          </a:xfrm>
          <a:prstGeom prst="rect">
            <a:avLst/>
          </a:prstGeom>
          <a:noFill/>
          <a:ln>
            <a:noFill/>
          </a:ln>
          <a:effectLst/>
        </p:spPr>
      </p:pic>
      <p:pic>
        <p:nvPicPr>
          <p:cNvPr id="6" name="Picture 5"/>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248400" y="0"/>
            <a:ext cx="1229072" cy="827163"/>
          </a:xfrm>
          <a:prstGeom prst="rect">
            <a:avLst/>
          </a:prstGeom>
          <a:noFill/>
          <a:ln>
            <a:noFill/>
          </a:ln>
          <a:effectLst/>
        </p:spPr>
      </p:pic>
      <p:pic>
        <p:nvPicPr>
          <p:cNvPr id="7" name="Picture 6"/>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4419600" y="0"/>
            <a:ext cx="1447800" cy="914400"/>
          </a:xfrm>
          <a:prstGeom prst="rect">
            <a:avLst/>
          </a:prstGeom>
          <a:noFill/>
          <a:ln>
            <a:noFill/>
          </a:ln>
          <a:effectLst/>
        </p:spPr>
      </p:pic>
      <p:pic>
        <p:nvPicPr>
          <p:cNvPr id="8" name="Picture 7" descr="biochemistry"/>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895600" y="0"/>
            <a:ext cx="1370112" cy="105734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228600" y="-45719"/>
            <a:ext cx="7239000" cy="45719"/>
          </a:xfrm>
        </p:spPr>
        <p:txBody>
          <a:bodyPr>
            <a:normAutofit fontScale="90000"/>
          </a:bodyPr>
          <a:lstStyle/>
          <a:p>
            <a:endParaRPr lang="en-US" dirty="0"/>
          </a:p>
        </p:txBody>
      </p:sp>
      <p:sp>
        <p:nvSpPr>
          <p:cNvPr id="5" name="Content Placeholder 4"/>
          <p:cNvSpPr>
            <a:spLocks noGrp="1"/>
          </p:cNvSpPr>
          <p:nvPr>
            <p:ph idx="1"/>
          </p:nvPr>
        </p:nvSpPr>
        <p:spPr>
          <a:xfrm>
            <a:off x="457200" y="609600"/>
            <a:ext cx="7239000" cy="5846136"/>
          </a:xfrm>
        </p:spPr>
        <p:txBody>
          <a:bodyPr>
            <a:normAutofit lnSpcReduction="10000"/>
          </a:bodyPr>
          <a:lstStyle/>
          <a:p>
            <a:r>
              <a:rPr lang="en-US" sz="2000" dirty="0" smtClean="0"/>
              <a:t>2- An indigestion was </a:t>
            </a:r>
            <a:r>
              <a:rPr lang="en-US" sz="2000" dirty="0" err="1" smtClean="0"/>
              <a:t>curshed</a:t>
            </a:r>
            <a:r>
              <a:rPr lang="en-US" sz="2000" dirty="0" smtClean="0"/>
              <a:t> up a tablet and an excess hydrochloric acid (25.0 cm3 of 1.00 mol dm-3). The resulting solution was titrated against 0.500 mol dm-3 </a:t>
            </a:r>
            <a:r>
              <a:rPr lang="en-US" sz="2000" dirty="0" err="1" smtClean="0"/>
              <a:t>NaOH</a:t>
            </a:r>
            <a:r>
              <a:rPr lang="en-US" sz="2000" dirty="0" smtClean="0"/>
              <a:t> requiring 25.8 cm3 of the </a:t>
            </a:r>
            <a:r>
              <a:rPr lang="en-US" sz="2000" dirty="0" err="1" smtClean="0"/>
              <a:t>NaOH</a:t>
            </a:r>
            <a:r>
              <a:rPr lang="en-US" sz="2000" dirty="0" smtClean="0"/>
              <a:t>. Calculate the mass of calcium carbonate in the tablet.</a:t>
            </a:r>
          </a:p>
          <a:p>
            <a:r>
              <a:rPr lang="en-US" sz="2000" dirty="0" smtClean="0"/>
              <a:t>solution:</a:t>
            </a:r>
          </a:p>
          <a:p>
            <a:r>
              <a:rPr lang="en-US" sz="2000" dirty="0" smtClean="0"/>
              <a:t>Mole of </a:t>
            </a:r>
            <a:r>
              <a:rPr lang="en-US" sz="2000" dirty="0" err="1" smtClean="0"/>
              <a:t>NaOH</a:t>
            </a:r>
            <a:r>
              <a:rPr lang="en-US" sz="2000" dirty="0" smtClean="0"/>
              <a:t> =molar  </a:t>
            </a:r>
            <a:r>
              <a:rPr lang="en-US" sz="2000" dirty="0" err="1" smtClean="0"/>
              <a:t>concentratin</a:t>
            </a:r>
            <a:r>
              <a:rPr lang="en-US" sz="2000" dirty="0" smtClean="0"/>
              <a:t> / </a:t>
            </a:r>
            <a:r>
              <a:rPr lang="en-US" sz="2000" dirty="0" err="1" smtClean="0"/>
              <a:t>volum</a:t>
            </a:r>
            <a:r>
              <a:rPr lang="en-US" sz="2000" dirty="0" smtClean="0"/>
              <a:t> per liter = (0.500 × 25.8)/1000 = 0.0129</a:t>
            </a:r>
          </a:p>
          <a:p>
            <a:r>
              <a:rPr lang="en-US" sz="2000" dirty="0" err="1" smtClean="0"/>
              <a:t>HCl</a:t>
            </a:r>
            <a:r>
              <a:rPr lang="en-US" sz="2000" dirty="0" smtClean="0"/>
              <a:t> + </a:t>
            </a:r>
            <a:r>
              <a:rPr lang="en-US" sz="2000" dirty="0" err="1" smtClean="0"/>
              <a:t>NaOH</a:t>
            </a:r>
            <a:r>
              <a:rPr lang="en-US" sz="2000" dirty="0" smtClean="0"/>
              <a:t> </a:t>
            </a:r>
            <a:r>
              <a:rPr lang="en-US" sz="2000" dirty="0" smtClean="0">
                <a:latin typeface="Calibri"/>
                <a:cs typeface="Calibri"/>
              </a:rPr>
              <a:t>→ </a:t>
            </a:r>
            <a:r>
              <a:rPr lang="en-US" sz="2000" dirty="0" err="1" smtClean="0">
                <a:latin typeface="Calibri"/>
                <a:cs typeface="Calibri"/>
              </a:rPr>
              <a:t>NaCl</a:t>
            </a:r>
            <a:r>
              <a:rPr lang="en-US" sz="2000" dirty="0" smtClean="0">
                <a:latin typeface="Calibri"/>
                <a:cs typeface="Calibri"/>
              </a:rPr>
              <a:t> +H2O</a:t>
            </a:r>
          </a:p>
          <a:p>
            <a:r>
              <a:rPr lang="en-US" sz="2000" dirty="0" smtClean="0">
                <a:latin typeface="Calibri"/>
                <a:cs typeface="Calibri"/>
              </a:rPr>
              <a:t>So</a:t>
            </a:r>
          </a:p>
          <a:p>
            <a:r>
              <a:rPr lang="en-US" sz="2000" dirty="0" smtClean="0">
                <a:latin typeface="Calibri"/>
                <a:cs typeface="Calibri"/>
              </a:rPr>
              <a:t>Moles of </a:t>
            </a:r>
            <a:r>
              <a:rPr lang="en-US" sz="2000" dirty="0" err="1" smtClean="0">
                <a:latin typeface="Calibri"/>
                <a:cs typeface="Calibri"/>
              </a:rPr>
              <a:t>HCl</a:t>
            </a:r>
            <a:r>
              <a:rPr lang="en-US" sz="2000" dirty="0" smtClean="0">
                <a:latin typeface="Calibri"/>
                <a:cs typeface="Calibri"/>
              </a:rPr>
              <a:t> = 0.0129</a:t>
            </a:r>
          </a:p>
          <a:p>
            <a:r>
              <a:rPr lang="en-US" sz="2000" dirty="0" smtClean="0">
                <a:latin typeface="Calibri"/>
                <a:cs typeface="Calibri"/>
              </a:rPr>
              <a:t>Mole of </a:t>
            </a:r>
            <a:r>
              <a:rPr lang="en-US" sz="2000" dirty="0" err="1" smtClean="0">
                <a:latin typeface="Calibri"/>
                <a:cs typeface="Calibri"/>
              </a:rPr>
              <a:t>HCl</a:t>
            </a:r>
            <a:r>
              <a:rPr lang="en-US" sz="2000" dirty="0" smtClean="0">
                <a:latin typeface="Calibri"/>
                <a:cs typeface="Calibri"/>
              </a:rPr>
              <a:t>  </a:t>
            </a:r>
            <a:r>
              <a:rPr lang="en-US" sz="2000" dirty="0" err="1" smtClean="0">
                <a:latin typeface="Calibri"/>
                <a:cs typeface="Calibri"/>
              </a:rPr>
              <a:t>intially</a:t>
            </a:r>
            <a:r>
              <a:rPr lang="en-US" sz="2000" dirty="0" smtClean="0">
                <a:latin typeface="Calibri"/>
                <a:cs typeface="Calibri"/>
              </a:rPr>
              <a:t> = (25.0 × 1.00)/1000 =0.025 </a:t>
            </a:r>
          </a:p>
          <a:p>
            <a:r>
              <a:rPr lang="en-US" sz="2000" dirty="0" smtClean="0">
                <a:latin typeface="Calibri"/>
                <a:cs typeface="Calibri"/>
              </a:rPr>
              <a:t>Mole of </a:t>
            </a:r>
            <a:r>
              <a:rPr lang="en-US" sz="2000" dirty="0" err="1" smtClean="0">
                <a:latin typeface="Calibri"/>
                <a:cs typeface="Calibri"/>
              </a:rPr>
              <a:t>HCl</a:t>
            </a:r>
            <a:r>
              <a:rPr lang="en-US" sz="2000" dirty="0" smtClean="0">
                <a:latin typeface="Calibri"/>
                <a:cs typeface="Calibri"/>
              </a:rPr>
              <a:t> used = 0.025  - 0.0129 = 0.0121</a:t>
            </a:r>
          </a:p>
          <a:p>
            <a:r>
              <a:rPr lang="en-US" sz="2000" dirty="0" smtClean="0">
                <a:latin typeface="Calibri"/>
                <a:cs typeface="Calibri"/>
              </a:rPr>
              <a:t>CaCO3 +  2HCl   → CaCl2 + CO2 + H2O </a:t>
            </a:r>
          </a:p>
          <a:p>
            <a:r>
              <a:rPr lang="en-US" sz="2000" dirty="0" smtClean="0">
                <a:latin typeface="Calibri"/>
                <a:cs typeface="Calibri"/>
              </a:rPr>
              <a:t>SO :</a:t>
            </a:r>
            <a:r>
              <a:rPr lang="en-US" sz="2000" dirty="0" err="1" smtClean="0">
                <a:latin typeface="Calibri"/>
                <a:cs typeface="Calibri"/>
              </a:rPr>
              <a:t>mols</a:t>
            </a:r>
            <a:r>
              <a:rPr lang="en-US" sz="2000" dirty="0" smtClean="0">
                <a:latin typeface="Calibri"/>
                <a:cs typeface="Calibri"/>
              </a:rPr>
              <a:t> of CaCO3 = 0.0121 / 2 = 6.05 × 10-3</a:t>
            </a:r>
          </a:p>
          <a:p>
            <a:r>
              <a:rPr lang="en-US" sz="2000" dirty="0" smtClean="0">
                <a:latin typeface="Calibri"/>
                <a:cs typeface="Calibri"/>
              </a:rPr>
              <a:t>Mass of CaCO3 =  </a:t>
            </a:r>
            <a:r>
              <a:rPr lang="en-US" sz="2000" dirty="0" err="1" smtClean="0">
                <a:latin typeface="Calibri"/>
                <a:cs typeface="Calibri"/>
              </a:rPr>
              <a:t>mols</a:t>
            </a:r>
            <a:r>
              <a:rPr lang="en-US" sz="2000" dirty="0" smtClean="0">
                <a:latin typeface="Calibri"/>
                <a:cs typeface="Calibri"/>
              </a:rPr>
              <a:t> / molecular weight = 6.05 × 10-3 / 100 =0.606 gram </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37160"/>
          </a:xfrm>
        </p:spPr>
        <p:txBody>
          <a:bodyPr>
            <a:normAutofit fontScale="90000"/>
          </a:bodyPr>
          <a:lstStyle/>
          <a:p>
            <a:endParaRPr lang="en-US" dirty="0"/>
          </a:p>
        </p:txBody>
      </p:sp>
      <p:sp>
        <p:nvSpPr>
          <p:cNvPr id="3" name="Content Placeholder 2"/>
          <p:cNvSpPr>
            <a:spLocks noGrp="1"/>
          </p:cNvSpPr>
          <p:nvPr>
            <p:ph idx="1"/>
          </p:nvPr>
        </p:nvSpPr>
        <p:spPr>
          <a:xfrm>
            <a:off x="457200" y="685800"/>
            <a:ext cx="7239000" cy="5769936"/>
          </a:xfrm>
        </p:spPr>
        <p:txBody>
          <a:bodyPr>
            <a:normAutofit lnSpcReduction="10000"/>
          </a:bodyPr>
          <a:lstStyle/>
          <a:p>
            <a:r>
              <a:rPr lang="en-US" sz="1800" dirty="0" smtClean="0"/>
              <a:t>3- A </a:t>
            </a:r>
            <a:r>
              <a:rPr lang="en-US" sz="1800" dirty="0" err="1" smtClean="0"/>
              <a:t>fertiiliser</a:t>
            </a:r>
            <a:r>
              <a:rPr lang="en-US" sz="1800" dirty="0" smtClean="0"/>
              <a:t> contains ammonium </a:t>
            </a:r>
            <a:r>
              <a:rPr lang="en-US" sz="1800" dirty="0" err="1" smtClean="0"/>
              <a:t>sulphate</a:t>
            </a:r>
            <a:r>
              <a:rPr lang="en-US" sz="1800" dirty="0" smtClean="0"/>
              <a:t> and potassium </a:t>
            </a:r>
            <a:r>
              <a:rPr lang="en-US" sz="1800" dirty="0" err="1" smtClean="0"/>
              <a:t>sulphate</a:t>
            </a:r>
            <a:r>
              <a:rPr lang="en-US" sz="1800" dirty="0" smtClean="0"/>
              <a:t>. A sample of 1.455 g </a:t>
            </a:r>
            <a:r>
              <a:rPr lang="en-US" sz="1800" dirty="0" err="1" smtClean="0"/>
              <a:t>og</a:t>
            </a:r>
            <a:r>
              <a:rPr lang="en-US" sz="1800" dirty="0" smtClean="0"/>
              <a:t> the </a:t>
            </a:r>
            <a:r>
              <a:rPr lang="en-US" sz="1800" dirty="0" err="1" smtClean="0"/>
              <a:t>fertiliser</a:t>
            </a:r>
            <a:r>
              <a:rPr lang="en-US" sz="1800" dirty="0" smtClean="0"/>
              <a:t> was warmed with 25.0 cm3 0.200 mol dm-3 sodium hydroxide solution giving off ammonia gas. The remaining </a:t>
            </a:r>
            <a:r>
              <a:rPr lang="en-US" sz="1800" dirty="0" err="1" smtClean="0"/>
              <a:t>NaOH</a:t>
            </a:r>
            <a:r>
              <a:rPr lang="en-US" sz="1800" dirty="0" smtClean="0"/>
              <a:t> that was not used required 28.7 cm3 of 0.100 mol dm-3 hydrochloric acid for </a:t>
            </a:r>
            <a:r>
              <a:rPr lang="en-US" sz="1800" dirty="0" err="1" smtClean="0"/>
              <a:t>neutralisation</a:t>
            </a:r>
            <a:r>
              <a:rPr lang="en-US" sz="1800" dirty="0" smtClean="0"/>
              <a:t>. Calculate the percentage by mass of ammonium </a:t>
            </a:r>
            <a:r>
              <a:rPr lang="en-US" sz="1800" dirty="0" err="1" smtClean="0"/>
              <a:t>sulphate</a:t>
            </a:r>
            <a:r>
              <a:rPr lang="en-US" sz="1800" dirty="0" smtClean="0"/>
              <a:t> in the sample.</a:t>
            </a:r>
          </a:p>
          <a:p>
            <a:r>
              <a:rPr lang="en-US" sz="1800" dirty="0" smtClean="0"/>
              <a:t>Solution :</a:t>
            </a:r>
          </a:p>
          <a:p>
            <a:r>
              <a:rPr lang="en-US" sz="1800" dirty="0" smtClean="0"/>
              <a:t>Moles of </a:t>
            </a:r>
            <a:r>
              <a:rPr lang="en-US" sz="1800" dirty="0" err="1" smtClean="0"/>
              <a:t>HCl</a:t>
            </a:r>
            <a:r>
              <a:rPr lang="en-US" sz="1800" dirty="0" smtClean="0"/>
              <a:t> =( 28.7 × 0.100 )/1000 = 2.78 × 10-3</a:t>
            </a:r>
          </a:p>
          <a:p>
            <a:r>
              <a:rPr lang="en-US" sz="1800" dirty="0" err="1" smtClean="0"/>
              <a:t>HCl</a:t>
            </a:r>
            <a:r>
              <a:rPr lang="en-US" sz="1800" dirty="0" smtClean="0"/>
              <a:t> + </a:t>
            </a:r>
            <a:r>
              <a:rPr lang="en-US" sz="1800" dirty="0" err="1" smtClean="0"/>
              <a:t>NaOH</a:t>
            </a:r>
            <a:r>
              <a:rPr lang="en-US" sz="1800" dirty="0" smtClean="0"/>
              <a:t> </a:t>
            </a:r>
            <a:r>
              <a:rPr lang="en-US" sz="1800" dirty="0" smtClean="0">
                <a:latin typeface="Calibri"/>
                <a:cs typeface="Calibri"/>
              </a:rPr>
              <a:t>→ </a:t>
            </a:r>
            <a:r>
              <a:rPr lang="en-US" sz="1800" dirty="0" err="1" smtClean="0">
                <a:latin typeface="Calibri"/>
                <a:cs typeface="Calibri"/>
              </a:rPr>
              <a:t>NaCl</a:t>
            </a:r>
            <a:r>
              <a:rPr lang="en-US" sz="1800" dirty="0" smtClean="0">
                <a:latin typeface="Calibri"/>
                <a:cs typeface="Calibri"/>
              </a:rPr>
              <a:t> +H2O</a:t>
            </a:r>
          </a:p>
          <a:p>
            <a:r>
              <a:rPr lang="en-US" sz="1800" dirty="0" err="1" smtClean="0">
                <a:latin typeface="Calibri"/>
                <a:cs typeface="Calibri"/>
              </a:rPr>
              <a:t>So:Moles</a:t>
            </a:r>
            <a:r>
              <a:rPr lang="en-US" sz="1800" dirty="0" smtClean="0">
                <a:latin typeface="Calibri"/>
                <a:cs typeface="Calibri"/>
              </a:rPr>
              <a:t> of </a:t>
            </a:r>
            <a:r>
              <a:rPr lang="en-US" sz="1800" dirty="0" err="1" smtClean="0">
                <a:latin typeface="Calibri"/>
                <a:cs typeface="Calibri"/>
              </a:rPr>
              <a:t>NaOH</a:t>
            </a:r>
            <a:r>
              <a:rPr lang="en-US" sz="1800" dirty="0" smtClean="0">
                <a:latin typeface="Calibri"/>
                <a:cs typeface="Calibri"/>
              </a:rPr>
              <a:t> = </a:t>
            </a:r>
            <a:r>
              <a:rPr lang="en-US" sz="1800" dirty="0" smtClean="0"/>
              <a:t>2.78 × 10-3</a:t>
            </a:r>
          </a:p>
          <a:p>
            <a:r>
              <a:rPr lang="en-US" sz="1800" dirty="0" smtClean="0"/>
              <a:t>Moles of </a:t>
            </a:r>
            <a:r>
              <a:rPr lang="en-US" sz="1800" dirty="0" err="1" smtClean="0"/>
              <a:t>NaOH</a:t>
            </a:r>
            <a:r>
              <a:rPr lang="en-US" sz="1800" dirty="0" smtClean="0"/>
              <a:t> =( 25.0 × 0.200 )/1000 =0.005 </a:t>
            </a:r>
          </a:p>
          <a:p>
            <a:r>
              <a:rPr lang="en-US" sz="1800" dirty="0" smtClean="0"/>
              <a:t>Moles of </a:t>
            </a:r>
            <a:r>
              <a:rPr lang="en-US" sz="1800" dirty="0" err="1" smtClean="0"/>
              <a:t>NaOH</a:t>
            </a:r>
            <a:r>
              <a:rPr lang="en-US" sz="1800" dirty="0" smtClean="0"/>
              <a:t> = 0.005 - 2.78 × 10-3 = 0.000213 </a:t>
            </a:r>
          </a:p>
          <a:p>
            <a:r>
              <a:rPr lang="en-US" sz="1800" dirty="0" smtClean="0"/>
              <a:t>NH</a:t>
            </a:r>
            <a:r>
              <a:rPr lang="en-US" sz="1800" baseline="-25000" dirty="0" smtClean="0"/>
              <a:t>4</a:t>
            </a:r>
            <a:r>
              <a:rPr lang="en-US" sz="1800" baseline="30000" dirty="0" smtClean="0"/>
              <a:t>+</a:t>
            </a:r>
            <a:r>
              <a:rPr lang="en-US" sz="1800" dirty="0" smtClean="0"/>
              <a:t>   + OH</a:t>
            </a:r>
            <a:r>
              <a:rPr lang="en-US" sz="1800" baseline="30000" dirty="0" smtClean="0"/>
              <a:t>- </a:t>
            </a:r>
            <a:r>
              <a:rPr lang="en-US" sz="1800" dirty="0" smtClean="0"/>
              <a:t>     → NH</a:t>
            </a:r>
            <a:r>
              <a:rPr lang="en-US" sz="1800" baseline="-25000" dirty="0" smtClean="0"/>
              <a:t>3</a:t>
            </a:r>
            <a:r>
              <a:rPr lang="en-US" sz="1800" dirty="0" smtClean="0"/>
              <a:t> + H</a:t>
            </a:r>
            <a:r>
              <a:rPr lang="en-US" sz="1800" baseline="-25000" dirty="0" smtClean="0"/>
              <a:t>2</a:t>
            </a:r>
            <a:r>
              <a:rPr lang="en-US" sz="1800" dirty="0" smtClean="0"/>
              <a:t>O</a:t>
            </a:r>
          </a:p>
          <a:p>
            <a:r>
              <a:rPr lang="en-US" sz="1800" dirty="0" smtClean="0"/>
              <a:t>Moles of NH</a:t>
            </a:r>
            <a:r>
              <a:rPr lang="en-US" sz="1800" baseline="-25000" dirty="0" smtClean="0"/>
              <a:t>4</a:t>
            </a:r>
            <a:r>
              <a:rPr lang="en-US" sz="1800" baseline="30000" dirty="0" smtClean="0"/>
              <a:t>+</a:t>
            </a:r>
            <a:r>
              <a:rPr lang="en-US" sz="1800" dirty="0" smtClean="0"/>
              <a:t>  = moles of OH = 0.000213 </a:t>
            </a:r>
          </a:p>
          <a:p>
            <a:r>
              <a:rPr lang="en-US" sz="1800" dirty="0" smtClean="0"/>
              <a:t>Moles of( NH</a:t>
            </a:r>
            <a:r>
              <a:rPr lang="en-US" sz="1800" baseline="-25000" dirty="0" smtClean="0"/>
              <a:t>4</a:t>
            </a:r>
            <a:r>
              <a:rPr lang="en-US" sz="1800" dirty="0" smtClean="0"/>
              <a:t> )2 SO4 = 1.065 × 10-3 </a:t>
            </a:r>
          </a:p>
          <a:p>
            <a:r>
              <a:rPr lang="en-US" sz="1800" dirty="0" smtClean="0"/>
              <a:t>Mass = 0.141 g </a:t>
            </a:r>
          </a:p>
          <a:p>
            <a:r>
              <a:rPr lang="en-US" sz="1800" dirty="0" smtClean="0"/>
              <a:t>Percentage = ( 0.141 / 1.455) × 100 = 9.69 %</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3360"/>
          </a:xfrm>
        </p:spPr>
        <p:txBody>
          <a:bodyPr>
            <a:normAutofit fontScale="90000"/>
          </a:bodyPr>
          <a:lstStyle/>
          <a:p>
            <a:endParaRPr lang="en-US" dirty="0"/>
          </a:p>
        </p:txBody>
      </p:sp>
      <p:sp>
        <p:nvSpPr>
          <p:cNvPr id="3" name="Content Placeholder 2"/>
          <p:cNvSpPr>
            <a:spLocks noGrp="1"/>
          </p:cNvSpPr>
          <p:nvPr>
            <p:ph idx="1"/>
          </p:nvPr>
        </p:nvSpPr>
        <p:spPr>
          <a:xfrm>
            <a:off x="152400" y="609600"/>
            <a:ext cx="7239000" cy="5715000"/>
          </a:xfrm>
        </p:spPr>
        <p:txBody>
          <a:bodyPr>
            <a:normAutofit fontScale="92500" lnSpcReduction="10000"/>
          </a:bodyPr>
          <a:lstStyle/>
          <a:p>
            <a:r>
              <a:rPr lang="en-US" sz="1800" dirty="0" smtClean="0"/>
              <a:t>4- 150.0 ml of 0.2105 M nitric acid was added excess to 1.3415 g calcium carbonate .The excess acid was back titrated with 0.1055 M sodium </a:t>
            </a:r>
            <a:r>
              <a:rPr lang="en-US" sz="1800" dirty="0" err="1" smtClean="0"/>
              <a:t>hydroxid</a:t>
            </a:r>
            <a:r>
              <a:rPr lang="en-US" sz="1800" dirty="0" smtClean="0"/>
              <a:t>. It required 75.5 ml of the base to reach the endpoint . Calculate the percentage (w/w) of </a:t>
            </a:r>
            <a:r>
              <a:rPr lang="en-US" sz="1800" dirty="0" err="1" smtClean="0"/>
              <a:t>calsium</a:t>
            </a:r>
            <a:r>
              <a:rPr lang="en-US" sz="1800" dirty="0" smtClean="0"/>
              <a:t> carbonate in the sample.</a:t>
            </a:r>
          </a:p>
          <a:p>
            <a:r>
              <a:rPr lang="en-US" sz="1800" b="1" dirty="0" smtClean="0"/>
              <a:t>A) Extraction information :</a:t>
            </a:r>
          </a:p>
          <a:p>
            <a:r>
              <a:rPr lang="en-US" sz="1800" dirty="0" smtClean="0"/>
              <a:t>HNO3  V= 150.0 ml     ,M= 0.2105 M</a:t>
            </a:r>
          </a:p>
          <a:p>
            <a:r>
              <a:rPr lang="en-US" sz="1800" dirty="0" smtClean="0"/>
              <a:t>  CaCO3    mass = 1.3145 g </a:t>
            </a:r>
          </a:p>
          <a:p>
            <a:r>
              <a:rPr lang="en-US" sz="1800" dirty="0" err="1" smtClean="0"/>
              <a:t>NaOH</a:t>
            </a:r>
            <a:r>
              <a:rPr lang="en-US" sz="1800" dirty="0" smtClean="0"/>
              <a:t>     V = 75.5 ml  ,  M= 0.1055 M</a:t>
            </a:r>
          </a:p>
          <a:p>
            <a:r>
              <a:rPr lang="en-US" sz="1800" b="1" dirty="0" smtClean="0"/>
              <a:t>B) write the balanced equation :</a:t>
            </a:r>
          </a:p>
          <a:p>
            <a:r>
              <a:rPr lang="en-US" sz="1800" dirty="0" smtClean="0"/>
              <a:t>2HNO</a:t>
            </a:r>
            <a:r>
              <a:rPr lang="en-US" sz="1800" baseline="-25000" dirty="0" smtClean="0"/>
              <a:t>3</a:t>
            </a:r>
            <a:r>
              <a:rPr lang="en-US" sz="1800" dirty="0" smtClean="0"/>
              <a:t> + CaCO</a:t>
            </a:r>
            <a:r>
              <a:rPr lang="en-US" sz="1800" baseline="-25000" dirty="0" smtClean="0"/>
              <a:t>3</a:t>
            </a:r>
            <a:r>
              <a:rPr lang="en-US" sz="1800" dirty="0" smtClean="0"/>
              <a:t> →  Ca(NO</a:t>
            </a:r>
            <a:r>
              <a:rPr lang="en-US" sz="1800" baseline="-25000" dirty="0" smtClean="0"/>
              <a:t>3</a:t>
            </a:r>
            <a:r>
              <a:rPr lang="en-US" sz="1800" dirty="0" smtClean="0"/>
              <a:t>)</a:t>
            </a:r>
            <a:r>
              <a:rPr lang="en-US" sz="1800" baseline="-25000" dirty="0" smtClean="0"/>
              <a:t>2</a:t>
            </a:r>
            <a:r>
              <a:rPr lang="en-US" sz="1800" dirty="0" smtClean="0"/>
              <a:t> + CO</a:t>
            </a:r>
            <a:r>
              <a:rPr lang="en-US" sz="1800" baseline="-25000" dirty="0" smtClean="0"/>
              <a:t>2</a:t>
            </a:r>
            <a:r>
              <a:rPr lang="en-US" sz="1800" dirty="0" smtClean="0"/>
              <a:t> + H</a:t>
            </a:r>
            <a:r>
              <a:rPr lang="en-US" sz="1800" baseline="-25000" dirty="0" smtClean="0"/>
              <a:t>2</a:t>
            </a:r>
            <a:r>
              <a:rPr lang="en-US" sz="1800" dirty="0" smtClean="0"/>
              <a:t>O          (1)</a:t>
            </a:r>
          </a:p>
          <a:p>
            <a:r>
              <a:rPr lang="en-US" sz="1800" dirty="0" smtClean="0"/>
              <a:t>HNO</a:t>
            </a:r>
            <a:r>
              <a:rPr lang="en-US" sz="1800" baseline="-25000" dirty="0" smtClean="0"/>
              <a:t>3</a:t>
            </a:r>
            <a:r>
              <a:rPr lang="en-US" sz="1800" dirty="0" smtClean="0"/>
              <a:t> + </a:t>
            </a:r>
            <a:r>
              <a:rPr lang="en-US" sz="1800" dirty="0" err="1" smtClean="0"/>
              <a:t>NaOH</a:t>
            </a:r>
            <a:r>
              <a:rPr lang="en-US" sz="1800" dirty="0" smtClean="0"/>
              <a:t>   →  NaNO</a:t>
            </a:r>
            <a:r>
              <a:rPr lang="en-US" sz="1800" baseline="-25000" dirty="0" smtClean="0"/>
              <a:t>3</a:t>
            </a:r>
            <a:r>
              <a:rPr lang="en-US" sz="1800" dirty="0" smtClean="0"/>
              <a:t> + H</a:t>
            </a:r>
            <a:r>
              <a:rPr lang="en-US" sz="1800" baseline="-25000" dirty="0" smtClean="0"/>
              <a:t>2</a:t>
            </a:r>
            <a:r>
              <a:rPr lang="en-US" sz="1800" dirty="0" smtClean="0"/>
              <a:t>O                             (2)</a:t>
            </a:r>
          </a:p>
          <a:p>
            <a:r>
              <a:rPr lang="en-US" sz="1800" dirty="0" smtClean="0"/>
              <a:t>2 mole of HNO</a:t>
            </a:r>
            <a:r>
              <a:rPr lang="en-US" sz="1800" baseline="-25000" dirty="0" smtClean="0"/>
              <a:t>3</a:t>
            </a:r>
            <a:r>
              <a:rPr lang="en-US" sz="1800" dirty="0" smtClean="0"/>
              <a:t> react with 1 mole of CaCO</a:t>
            </a:r>
            <a:r>
              <a:rPr lang="en-US" sz="1800" baseline="-25000" dirty="0" smtClean="0"/>
              <a:t>3 </a:t>
            </a:r>
            <a:endParaRPr lang="en-US" sz="1800" dirty="0" smtClean="0"/>
          </a:p>
          <a:p>
            <a:r>
              <a:rPr lang="en-US" sz="1800" dirty="0" smtClean="0"/>
              <a:t>1 mole  of HNO</a:t>
            </a:r>
            <a:r>
              <a:rPr lang="en-US" sz="1800" baseline="-25000" dirty="0" smtClean="0"/>
              <a:t>3</a:t>
            </a:r>
            <a:r>
              <a:rPr lang="en-US" sz="1800" dirty="0" smtClean="0"/>
              <a:t>   react with 1 mole of </a:t>
            </a:r>
            <a:r>
              <a:rPr lang="en-US" sz="1800" dirty="0" err="1" smtClean="0"/>
              <a:t>NaOH</a:t>
            </a:r>
            <a:endParaRPr lang="en-US" sz="1800" dirty="0" smtClean="0"/>
          </a:p>
          <a:p>
            <a:r>
              <a:rPr lang="en-US" sz="2100" dirty="0" smtClean="0"/>
              <a:t>C)- Calculate no. of mole </a:t>
            </a:r>
          </a:p>
          <a:p>
            <a:r>
              <a:rPr lang="en-US" sz="1700" dirty="0" err="1" smtClean="0"/>
              <a:t>Intial</a:t>
            </a:r>
            <a:r>
              <a:rPr lang="en-US" sz="1700" dirty="0" smtClean="0"/>
              <a:t> amount of HNO</a:t>
            </a:r>
            <a:r>
              <a:rPr lang="en-US" sz="1700" baseline="-25000" dirty="0" smtClean="0"/>
              <a:t>3 :</a:t>
            </a:r>
            <a:endParaRPr lang="en-US" sz="1700" dirty="0" smtClean="0"/>
          </a:p>
          <a:p>
            <a:r>
              <a:rPr lang="en-US" sz="2100" baseline="-25000" dirty="0" smtClean="0"/>
              <a:t>No. of mole of acid = 0.2105 × 150 = 31.575 mole acid.</a:t>
            </a:r>
            <a:endParaRPr lang="en-US" sz="2100" dirty="0" smtClean="0"/>
          </a:p>
          <a:p>
            <a:r>
              <a:rPr lang="en-US" sz="1700" dirty="0" smtClean="0"/>
              <a:t>excess acid </a:t>
            </a:r>
          </a:p>
          <a:p>
            <a:r>
              <a:rPr lang="en-US" sz="2100" baseline="-25000" dirty="0" smtClean="0"/>
              <a:t>No. of mole of  excess acid = 0.1055 × 75.5 = 7.965 </a:t>
            </a:r>
            <a:r>
              <a:rPr lang="en-US" sz="2100" baseline="-25000" dirty="0" err="1" smtClean="0"/>
              <a:t>mmole</a:t>
            </a:r>
            <a:r>
              <a:rPr lang="en-US" sz="2100" baseline="-25000" dirty="0" smtClean="0"/>
              <a:t> acid </a:t>
            </a:r>
            <a:endParaRPr lang="en-US" sz="2100" dirty="0" smtClean="0"/>
          </a:p>
          <a:p>
            <a:endParaRPr lang="en-US" sz="1800" dirty="0" smtClean="0"/>
          </a:p>
          <a:p>
            <a:endParaRPr lang="en-US" sz="1800" dirty="0" smtClean="0"/>
          </a:p>
          <a:p>
            <a:endParaRPr lang="en-US" sz="1800" dirty="0" smtClean="0"/>
          </a:p>
          <a:p>
            <a:endParaRPr lang="en-US"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endParaRPr lang="en-US" dirty="0"/>
          </a:p>
        </p:txBody>
      </p:sp>
      <p:sp>
        <p:nvSpPr>
          <p:cNvPr id="3" name="Content Placeholder 2"/>
          <p:cNvSpPr>
            <a:spLocks noGrp="1"/>
          </p:cNvSpPr>
          <p:nvPr>
            <p:ph idx="1"/>
          </p:nvPr>
        </p:nvSpPr>
        <p:spPr/>
        <p:txBody>
          <a:bodyPr>
            <a:normAutofit lnSpcReduction="10000"/>
          </a:bodyPr>
          <a:lstStyle/>
          <a:p>
            <a:r>
              <a:rPr lang="en-US" baseline="-25000" dirty="0" smtClean="0"/>
              <a:t>mole of acid reacted with CaCO3 = (31.575 – 7.965) = 23.61 mole acid </a:t>
            </a:r>
            <a:endParaRPr lang="en-US" dirty="0" smtClean="0"/>
          </a:p>
          <a:p>
            <a:r>
              <a:rPr lang="en-US" baseline="-25000" dirty="0" smtClean="0"/>
              <a:t>D) mole ratio </a:t>
            </a:r>
            <a:endParaRPr lang="en-US" dirty="0" smtClean="0"/>
          </a:p>
          <a:p>
            <a:r>
              <a:rPr lang="en-US" baseline="-25000" dirty="0" smtClean="0"/>
              <a:t>2 mole of </a:t>
            </a:r>
            <a:r>
              <a:rPr lang="en-US" dirty="0" smtClean="0"/>
              <a:t>HNO</a:t>
            </a:r>
            <a:r>
              <a:rPr lang="en-US" baseline="-25000" dirty="0" smtClean="0"/>
              <a:t>3 react with 1 mole of CaCO3 </a:t>
            </a:r>
            <a:endParaRPr lang="en-US" dirty="0" smtClean="0"/>
          </a:p>
          <a:p>
            <a:r>
              <a:rPr lang="en-US" baseline="-25000" dirty="0" smtClean="0"/>
              <a:t>Thus , 23.61 mole </a:t>
            </a:r>
            <a:r>
              <a:rPr lang="en-US" sz="1800" baseline="-25000" dirty="0" smtClean="0"/>
              <a:t>of</a:t>
            </a:r>
            <a:r>
              <a:rPr lang="en-US" sz="1800" dirty="0" smtClean="0"/>
              <a:t> HNO</a:t>
            </a:r>
            <a:r>
              <a:rPr lang="en-US" sz="1800" baseline="-25000" dirty="0" smtClean="0"/>
              <a:t>3</a:t>
            </a:r>
            <a:r>
              <a:rPr lang="en-US" baseline="-25000" dirty="0" smtClean="0"/>
              <a:t>react with ½ (23.61) mole of CaCO3</a:t>
            </a:r>
            <a:endParaRPr lang="en-US" dirty="0" smtClean="0"/>
          </a:p>
          <a:p>
            <a:r>
              <a:rPr lang="en-US" baseline="-25000" dirty="0" smtClean="0"/>
              <a:t>mole of CaCO3 = ½  ×  mole acid = ½  ×  32.61 = 11.805 mole CaCO3</a:t>
            </a:r>
          </a:p>
          <a:p>
            <a:r>
              <a:rPr lang="en-US" baseline="-25000" dirty="0" smtClean="0"/>
              <a:t>E) Find mass </a:t>
            </a:r>
          </a:p>
          <a:p>
            <a:r>
              <a:rPr lang="en-US" baseline="-25000" dirty="0" smtClean="0"/>
              <a:t>Gram CaCO3</a:t>
            </a:r>
            <a:r>
              <a:rPr lang="en-US" dirty="0" smtClean="0"/>
              <a:t> = </a:t>
            </a:r>
            <a:r>
              <a:rPr lang="en-US" b="1" dirty="0" smtClean="0"/>
              <a:t>mole </a:t>
            </a:r>
            <a:r>
              <a:rPr lang="en-US" b="1" baseline="-25000" dirty="0" smtClean="0"/>
              <a:t>× molar mass = 11.805 × 10-3 × 100 = 1.1805 g </a:t>
            </a:r>
            <a:endParaRPr lang="en-US" b="1" dirty="0" smtClean="0"/>
          </a:p>
          <a:p>
            <a:r>
              <a:rPr lang="en-US" dirty="0" smtClean="0"/>
              <a:t>F) </a:t>
            </a:r>
            <a:r>
              <a:rPr lang="en-US" sz="1800" dirty="0" smtClean="0">
                <a:latin typeface="Arial" pitchFamily="34" charset="0"/>
                <a:cs typeface="Arial" pitchFamily="34" charset="0"/>
              </a:rPr>
              <a:t>Find percentage </a:t>
            </a:r>
          </a:p>
          <a:p>
            <a:r>
              <a:rPr lang="en-US" sz="1800" dirty="0" smtClean="0">
                <a:latin typeface="Arial" pitchFamily="34" charset="0"/>
                <a:cs typeface="Arial" pitchFamily="34" charset="0"/>
              </a:rPr>
              <a:t>% CaCO3 = weight of sample </a:t>
            </a:r>
            <a:r>
              <a:rPr lang="en-US" baseline="-25000" dirty="0" smtClean="0"/>
              <a:t>× 100</a:t>
            </a:r>
          </a:p>
          <a:p>
            <a:r>
              <a:rPr lang="en-US" baseline="-25000" dirty="0" smtClean="0"/>
              <a:t>= (1.1805/1.3415) × 100 = 87.99 %</a:t>
            </a:r>
            <a:endParaRPr lang="en-US" dirty="0"/>
          </a:p>
        </p:txBody>
      </p:sp>
      <p:sp>
        <p:nvSpPr>
          <p:cNvPr id="5" name="Content Placeholder 4"/>
          <p:cNvSpPr>
            <a:spLocks noGrp="1"/>
          </p:cNvSpPr>
          <p:nvPr>
            <p:ph idx="1"/>
          </p:nvPr>
        </p:nvSpPr>
        <p:spPr>
          <a:xfrm>
            <a:off x="457200" y="990600"/>
            <a:ext cx="7239000" cy="5465136"/>
          </a:xfrm>
        </p:spPr>
        <p:txBody>
          <a:bodyPr/>
          <a:lstStyle/>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TRY THIS </a:t>
            </a:r>
            <a:endParaRPr lang="en-US" dirty="0"/>
          </a:p>
        </p:txBody>
      </p:sp>
      <p:sp>
        <p:nvSpPr>
          <p:cNvPr id="3" name="Content Placeholder 2"/>
          <p:cNvSpPr>
            <a:spLocks noGrp="1"/>
          </p:cNvSpPr>
          <p:nvPr>
            <p:ph idx="1"/>
          </p:nvPr>
        </p:nvSpPr>
        <p:spPr/>
        <p:txBody>
          <a:bodyPr/>
          <a:lstStyle/>
          <a:p>
            <a:r>
              <a:rPr lang="en-US" dirty="0" smtClean="0"/>
              <a:t>A 0.500 g sample containing Na2CO3 is analyzed by adding 50.0 ml of 0.100 M </a:t>
            </a:r>
            <a:r>
              <a:rPr lang="en-US" dirty="0" err="1" smtClean="0"/>
              <a:t>HCl</a:t>
            </a:r>
            <a:r>
              <a:rPr lang="en-US" dirty="0" smtClean="0"/>
              <a:t> , a slight excess , boiling to remove CO2 , and then back-titration the excess acid with 0.100 M  </a:t>
            </a:r>
            <a:r>
              <a:rPr lang="en-US" dirty="0" err="1" smtClean="0"/>
              <a:t>NaOH</a:t>
            </a:r>
            <a:r>
              <a:rPr lang="en-US" dirty="0" smtClean="0"/>
              <a:t> . I f 5.6 ml </a:t>
            </a:r>
            <a:r>
              <a:rPr lang="en-US" dirty="0" err="1" smtClean="0"/>
              <a:t>NaOH</a:t>
            </a:r>
            <a:r>
              <a:rPr lang="en-US" dirty="0" smtClean="0"/>
              <a:t> is required for the back titration , what is the percent Na2CO3 in the sample ? </a:t>
            </a:r>
          </a:p>
          <a:p>
            <a:r>
              <a:rPr lang="en-US" dirty="0" smtClean="0"/>
              <a:t>Molar mass for Na2CO3 = 106 </a:t>
            </a:r>
          </a:p>
          <a:p>
            <a:r>
              <a:rPr lang="en-US" dirty="0" smtClean="0"/>
              <a:t>Answer (47.1%)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 Titration </a:t>
            </a:r>
            <a:br>
              <a:rPr lang="en-US" dirty="0" smtClean="0"/>
            </a:br>
            <a:endParaRPr lang="en-US" dirty="0"/>
          </a:p>
        </p:txBody>
      </p:sp>
      <p:sp>
        <p:nvSpPr>
          <p:cNvPr id="3" name="Content Placeholder 2"/>
          <p:cNvSpPr>
            <a:spLocks noGrp="1"/>
          </p:cNvSpPr>
          <p:nvPr>
            <p:ph idx="1"/>
          </p:nvPr>
        </p:nvSpPr>
        <p:spPr/>
        <p:txBody>
          <a:bodyPr/>
          <a:lstStyle/>
          <a:p>
            <a:r>
              <a:rPr lang="en-US" dirty="0" smtClean="0"/>
              <a:t>Basically, you use a back titration when you need to determine the strength or concentration of an </a:t>
            </a:r>
            <a:r>
              <a:rPr lang="en-US" dirty="0" err="1" smtClean="0"/>
              <a:t>analyte</a:t>
            </a:r>
            <a:r>
              <a:rPr lang="en-US" dirty="0" smtClean="0"/>
              <a:t> and you have a known molar concentration of excess reactant. It's typically applied in acid-base titrations when the acid or (more commonly) base is an insoluble salt (e.g., calcium carbonate),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direct titration endpoint would be hard to discern (e.g., weak acid and weak base titration), or when the reaction occurs very slowly. Back titrations are applied, more generally, when the endpoint is easier to see than with a normal titration, which applies to some precipitation reactions.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304800"/>
            <a:ext cx="7620000" cy="5803297"/>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cap="none" dirty="0" smtClean="0"/>
              <a:t>Determine of ammonium </a:t>
            </a:r>
            <a:r>
              <a:rPr lang="en-US" cap="none" dirty="0" smtClean="0"/>
              <a:t>salt purity </a:t>
            </a:r>
            <a:endParaRPr lang="en-US" cap="none" dirty="0"/>
          </a:p>
        </p:txBody>
      </p:sp>
      <p:sp>
        <p:nvSpPr>
          <p:cNvPr id="3" name="Content Placeholder 2"/>
          <p:cNvSpPr>
            <a:spLocks noGrp="1"/>
          </p:cNvSpPr>
          <p:nvPr>
            <p:ph idx="1"/>
          </p:nvPr>
        </p:nvSpPr>
        <p:spPr>
          <a:xfrm>
            <a:off x="457200" y="1609416"/>
            <a:ext cx="7239000" cy="4846320"/>
          </a:xfrm>
        </p:spPr>
        <p:txBody>
          <a:bodyPr>
            <a:normAutofit/>
          </a:bodyPr>
          <a:lstStyle/>
          <a:p>
            <a:pPr lvl="0"/>
            <a:r>
              <a:rPr lang="en-US" dirty="0" smtClean="0"/>
              <a:t>Weight accurately the sample(1 g of ammonium sulfate) and place in volumetric flask</a:t>
            </a:r>
          </a:p>
          <a:p>
            <a:pPr lvl="0"/>
            <a:r>
              <a:rPr lang="en-US" dirty="0" smtClean="0"/>
              <a:t>then use2 .25 ml of </a:t>
            </a:r>
            <a:r>
              <a:rPr lang="en-US" dirty="0" err="1" smtClean="0"/>
              <a:t>NaOH</a:t>
            </a:r>
            <a:r>
              <a:rPr lang="en-US" dirty="0" smtClean="0"/>
              <a:t> in a pipette for the titrations and boiling.  </a:t>
            </a:r>
          </a:p>
          <a:p>
            <a:pPr lvl="0"/>
            <a:r>
              <a:rPr lang="en-US" dirty="0" smtClean="0"/>
              <a:t>After boiling, titrate the excess of  </a:t>
            </a:r>
            <a:r>
              <a:rPr lang="en-US" dirty="0" err="1" smtClean="0"/>
              <a:t>NaOH</a:t>
            </a:r>
            <a:r>
              <a:rPr lang="en-US" dirty="0" smtClean="0"/>
              <a:t> by   </a:t>
            </a:r>
            <a:r>
              <a:rPr lang="en-US" dirty="0" err="1" smtClean="0"/>
              <a:t>HCl</a:t>
            </a:r>
            <a:r>
              <a:rPr lang="en-US" dirty="0" smtClean="0"/>
              <a:t> solution known concentration .</a:t>
            </a:r>
          </a:p>
          <a:p>
            <a:r>
              <a:rPr lang="en-US" dirty="0" smtClean="0"/>
              <a:t>So</a:t>
            </a:r>
          </a:p>
          <a:p>
            <a:r>
              <a:rPr lang="en-US" dirty="0" smtClean="0"/>
              <a:t>Equivalent number of  ammonium sulfate  =  Equivalent number of  </a:t>
            </a:r>
            <a:r>
              <a:rPr lang="en-US" dirty="0" err="1" smtClean="0"/>
              <a:t>NaOH</a:t>
            </a:r>
            <a:r>
              <a:rPr lang="en-US" dirty="0" smtClean="0"/>
              <a:t>  -   Equivalent number of  </a:t>
            </a:r>
            <a:r>
              <a:rPr lang="en-US" dirty="0" err="1" smtClean="0"/>
              <a:t>HCl</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 :</a:t>
            </a:r>
            <a:endParaRPr lang="en-US" dirty="0"/>
          </a:p>
        </p:txBody>
      </p:sp>
      <p:sp>
        <p:nvSpPr>
          <p:cNvPr id="3" name="Content Placeholder 2"/>
          <p:cNvSpPr>
            <a:spLocks noGrp="1"/>
          </p:cNvSpPr>
          <p:nvPr>
            <p:ph idx="1"/>
          </p:nvPr>
        </p:nvSpPr>
        <p:spPr/>
        <p:txBody>
          <a:bodyPr>
            <a:normAutofit/>
          </a:bodyPr>
          <a:lstStyle/>
          <a:p>
            <a:pPr>
              <a:buFontTx/>
              <a:buChar char="-"/>
            </a:pPr>
            <a:r>
              <a:rPr lang="en-US" sz="2000" dirty="0" smtClean="0"/>
              <a:t>A non-pure sample of ammonium sulfate weighed 0.7 grams, was treated with a volume of 100 ml of 0.15 N </a:t>
            </a:r>
            <a:r>
              <a:rPr lang="en-US" sz="2000" dirty="0" err="1" smtClean="0"/>
              <a:t>NaOH</a:t>
            </a:r>
            <a:r>
              <a:rPr lang="en-US" sz="2000" dirty="0" smtClean="0"/>
              <a:t>, and after heating it was needed to 50 ml of 0.1 N of  acetic acid to neutralize the solution. Calculate the purity of the sample and the weight of the ammonia in the sample.</a:t>
            </a:r>
          </a:p>
          <a:p>
            <a:pPr>
              <a:buFontTx/>
              <a:buChar char="-"/>
            </a:pPr>
            <a:r>
              <a:rPr lang="en-US" sz="2000" dirty="0" smtClean="0"/>
              <a:t>Solution : </a:t>
            </a:r>
          </a:p>
          <a:p>
            <a:pPr>
              <a:buFontTx/>
              <a:buChar char="-"/>
            </a:pPr>
            <a:r>
              <a:rPr lang="en-US" sz="1800" dirty="0" smtClean="0"/>
              <a:t>Eq. n. of  (NH</a:t>
            </a:r>
            <a:r>
              <a:rPr lang="en-US" sz="1800" baseline="-25000" dirty="0" smtClean="0"/>
              <a:t>4</a:t>
            </a:r>
            <a:r>
              <a:rPr lang="en-US" sz="1800" dirty="0" smtClean="0"/>
              <a:t>)</a:t>
            </a:r>
            <a:r>
              <a:rPr lang="en-US" sz="1800" baseline="-25000" dirty="0" smtClean="0"/>
              <a:t>2</a:t>
            </a:r>
            <a:r>
              <a:rPr lang="en-US" sz="1800" dirty="0" smtClean="0"/>
              <a:t>  SO</a:t>
            </a:r>
            <a:r>
              <a:rPr lang="en-US" sz="1800" baseline="-25000" dirty="0" smtClean="0"/>
              <a:t>4</a:t>
            </a:r>
            <a:r>
              <a:rPr lang="en-US" sz="1800" dirty="0" smtClean="0"/>
              <a:t>   =  </a:t>
            </a:r>
            <a:r>
              <a:rPr lang="en-US" sz="1800" dirty="0" err="1" smtClean="0"/>
              <a:t>Eq</a:t>
            </a:r>
            <a:r>
              <a:rPr lang="en-US" sz="1800" dirty="0" smtClean="0"/>
              <a:t> n. of  </a:t>
            </a:r>
            <a:r>
              <a:rPr lang="en-US" sz="1800" dirty="0" err="1" smtClean="0"/>
              <a:t>NaOH</a:t>
            </a:r>
            <a:r>
              <a:rPr lang="en-US" sz="1800" dirty="0" smtClean="0"/>
              <a:t>  -   Eq. n. of  CH3COOH</a:t>
            </a:r>
          </a:p>
          <a:p>
            <a:pPr>
              <a:buFontTx/>
              <a:buChar char="-"/>
            </a:pPr>
            <a:r>
              <a:rPr lang="en-US" sz="1800" dirty="0" smtClean="0"/>
              <a:t>Mass/ E.W. = (V*C)- (V*C)</a:t>
            </a:r>
          </a:p>
          <a:p>
            <a:pPr>
              <a:buFontTx/>
              <a:buChar char="-"/>
            </a:pPr>
            <a:r>
              <a:rPr lang="en-US" sz="1800" dirty="0" smtClean="0"/>
              <a:t>Mass/ 66 = ( (100/1000)*0.15) – ((50/1000)*0.1) </a:t>
            </a:r>
          </a:p>
          <a:p>
            <a:pPr>
              <a:buFontTx/>
              <a:buChar char="-"/>
            </a:pPr>
            <a:r>
              <a:rPr lang="en-US" sz="1800" dirty="0" smtClean="0"/>
              <a:t>So </a:t>
            </a:r>
          </a:p>
          <a:p>
            <a:pPr>
              <a:buFontTx/>
              <a:buChar char="-"/>
            </a:pPr>
            <a:r>
              <a:rPr lang="en-US" sz="1800" dirty="0" smtClean="0"/>
              <a:t>Mass = 0.66 gram</a:t>
            </a:r>
          </a:p>
          <a:p>
            <a:pPr>
              <a:buFontTx/>
              <a:buChar char="-"/>
            </a:pPr>
            <a:r>
              <a:rPr lang="en-US" sz="1800" dirty="0" smtClean="0"/>
              <a:t>the purity = ( pure mass / total mass)   × 100</a:t>
            </a:r>
          </a:p>
          <a:p>
            <a:pPr>
              <a:buFontTx/>
              <a:buChar char="-"/>
            </a:pPr>
            <a:r>
              <a:rPr lang="en-US" sz="1800" dirty="0" smtClean="0"/>
              <a:t>                      = (0.66/0.7 ) × 100 = 94.28 %</a:t>
            </a:r>
          </a:p>
          <a:p>
            <a:pPr>
              <a:buFontTx/>
              <a:buChar char="-"/>
            </a:pPr>
            <a:endParaRPr lang="en-US" sz="1800" dirty="0" smtClean="0"/>
          </a:p>
          <a:p>
            <a:pPr>
              <a:buFontTx/>
              <a:buChar char="-"/>
            </a:pPr>
            <a:endParaRPr lang="en-US" sz="1800" dirty="0" smtClean="0"/>
          </a:p>
          <a:p>
            <a:pPr>
              <a:buFontTx/>
              <a:buChar char="-"/>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89560"/>
          </a:xfrm>
        </p:spPr>
        <p:txBody>
          <a:bodyPr>
            <a:noAutofit/>
          </a:bodyPr>
          <a:lstStyle/>
          <a:p>
            <a:r>
              <a:rPr lang="en-US" sz="2400" dirty="0" smtClean="0"/>
              <a:t>weight of the ammonia in the sample:</a:t>
            </a:r>
            <a:endParaRPr lang="en-US" sz="2400" dirty="0"/>
          </a:p>
        </p:txBody>
      </p:sp>
      <p:sp>
        <p:nvSpPr>
          <p:cNvPr id="3" name="Content Placeholder 2"/>
          <p:cNvSpPr>
            <a:spLocks noGrp="1"/>
          </p:cNvSpPr>
          <p:nvPr>
            <p:ph idx="1"/>
          </p:nvPr>
        </p:nvSpPr>
        <p:spPr>
          <a:xfrm>
            <a:off x="457200" y="1219200"/>
            <a:ext cx="7239000" cy="5236536"/>
          </a:xfrm>
        </p:spPr>
        <p:txBody>
          <a:bodyPr/>
          <a:lstStyle/>
          <a:p>
            <a:endParaRPr lang="en-US" dirty="0" smtClean="0"/>
          </a:p>
          <a:p>
            <a:r>
              <a:rPr lang="en-US" dirty="0" smtClean="0"/>
              <a:t>1 mol of </a:t>
            </a:r>
            <a:r>
              <a:rPr lang="en-US" sz="2800" dirty="0" smtClean="0"/>
              <a:t>ammonium sulfate </a:t>
            </a:r>
            <a:r>
              <a:rPr lang="en-US" sz="2800" dirty="0" smtClean="0"/>
              <a:t> having 2 mole of ammonia according to the following equation: </a:t>
            </a:r>
            <a:endParaRPr lang="en-US" dirty="0" smtClean="0"/>
          </a:p>
          <a:p>
            <a:r>
              <a:rPr lang="en-US" sz="2800" dirty="0" smtClean="0"/>
              <a:t>(NH</a:t>
            </a:r>
            <a:r>
              <a:rPr lang="en-US" sz="2800" baseline="-25000" dirty="0" smtClean="0"/>
              <a:t>4</a:t>
            </a:r>
            <a:r>
              <a:rPr lang="en-US" sz="2800" dirty="0" smtClean="0"/>
              <a:t>)</a:t>
            </a:r>
            <a:r>
              <a:rPr lang="en-US" sz="2800" baseline="-25000" dirty="0" smtClean="0"/>
              <a:t>2</a:t>
            </a:r>
            <a:r>
              <a:rPr lang="en-US" sz="2800" dirty="0" smtClean="0"/>
              <a:t>  SO</a:t>
            </a:r>
            <a:r>
              <a:rPr lang="en-US" sz="2800" baseline="-25000" dirty="0" smtClean="0"/>
              <a:t>4      </a:t>
            </a:r>
            <a:r>
              <a:rPr lang="en-US" sz="2800" baseline="-25000" dirty="0" smtClean="0">
                <a:latin typeface="Calibri"/>
                <a:cs typeface="Calibri"/>
              </a:rPr>
              <a:t>→  </a:t>
            </a:r>
            <a:r>
              <a:rPr lang="en-US" sz="2800" dirty="0" smtClean="0">
                <a:latin typeface="Calibri"/>
                <a:cs typeface="Calibri"/>
              </a:rPr>
              <a:t> 2 </a:t>
            </a:r>
            <a:r>
              <a:rPr lang="en-US" sz="2400" dirty="0" smtClean="0"/>
              <a:t>NH</a:t>
            </a:r>
            <a:r>
              <a:rPr lang="en-US" sz="2400" baseline="-25000" dirty="0" smtClean="0"/>
              <a:t>4</a:t>
            </a:r>
          </a:p>
          <a:p>
            <a:endParaRPr lang="en-US" dirty="0" smtClean="0"/>
          </a:p>
          <a:p>
            <a:pPr lvl="0"/>
            <a:r>
              <a:rPr lang="en-US" dirty="0" smtClean="0"/>
              <a:t>Weight </a:t>
            </a:r>
            <a:r>
              <a:rPr lang="en-US" sz="1800" dirty="0" smtClean="0"/>
              <a:t>=( M.W. of 2 NH4    × pure mass) / M.W of (NH4)2  SO4</a:t>
            </a:r>
          </a:p>
          <a:p>
            <a:pPr lvl="0">
              <a:buNone/>
            </a:pPr>
            <a:r>
              <a:rPr lang="en-US" sz="1800" dirty="0" smtClean="0"/>
              <a:t>                   = ( 40 × 0.66 )  / 132 = 0.2 g </a:t>
            </a:r>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NOW TRY THIS:</a:t>
            </a:r>
            <a:endParaRPr lang="en-US" dirty="0"/>
          </a:p>
        </p:txBody>
      </p:sp>
      <p:sp>
        <p:nvSpPr>
          <p:cNvPr id="3" name="Content Placeholder 2"/>
          <p:cNvSpPr>
            <a:spLocks noGrp="1"/>
          </p:cNvSpPr>
          <p:nvPr>
            <p:ph idx="1"/>
          </p:nvPr>
        </p:nvSpPr>
        <p:spPr/>
        <p:txBody>
          <a:bodyPr/>
          <a:lstStyle/>
          <a:p>
            <a:endParaRPr lang="en-US" dirty="0" smtClean="0"/>
          </a:p>
          <a:p>
            <a:r>
              <a:rPr lang="en-US" dirty="0" smtClean="0"/>
              <a:t>A mixture containing 0.1 mol of both ammonium chloride and ammonium phosphate. Calculate the weight of sodium hydroxide needed to remove ammonia from the mixture.  And what is the weight of the nitrogen produced from the mixture?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examples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1- 50 ml of silver nitrate solution  0.21 N was added to  0.5 g  SrCl2. After separation of the </a:t>
            </a:r>
            <a:r>
              <a:rPr lang="en-US" dirty="0" err="1" smtClean="0"/>
              <a:t>ppt</a:t>
            </a:r>
            <a:r>
              <a:rPr lang="en-US" dirty="0" smtClean="0"/>
              <a:t> with  </a:t>
            </a:r>
            <a:r>
              <a:rPr lang="en-US" dirty="0" err="1" smtClean="0"/>
              <a:t>AgCl</a:t>
            </a:r>
            <a:r>
              <a:rPr lang="en-US" dirty="0" smtClean="0"/>
              <a:t> .    25.5 ml of   KCNS  0.28 N  was needed to equilibrium.  What is the ratio of SrCl2   in the sample.</a:t>
            </a:r>
          </a:p>
          <a:p>
            <a:r>
              <a:rPr lang="en-US" dirty="0" smtClean="0"/>
              <a:t>Solution:</a:t>
            </a:r>
          </a:p>
          <a:p>
            <a:r>
              <a:rPr lang="en-US" dirty="0" smtClean="0"/>
              <a:t>E.N. of   AgNO3  =   E.N. of  SrCl2   +  E.N. of  KCNS </a:t>
            </a:r>
          </a:p>
          <a:p>
            <a:r>
              <a:rPr lang="en-US" dirty="0" smtClean="0"/>
              <a:t>V  × N    =   (MASS /E.W)  +   V×  N </a:t>
            </a:r>
          </a:p>
          <a:p>
            <a:r>
              <a:rPr lang="en-US" dirty="0" smtClean="0"/>
              <a:t>(50/1000)  ×   0.21  = (MASS/ (78.81÷2))  +  (25.5/1000 )   × 0.28 </a:t>
            </a:r>
          </a:p>
          <a:p>
            <a:r>
              <a:rPr lang="en-US" dirty="0" smtClean="0"/>
              <a:t>MASS = 0.265 g </a:t>
            </a:r>
          </a:p>
          <a:p>
            <a:r>
              <a:rPr lang="en-US" dirty="0" smtClean="0"/>
              <a:t>% of SrCl2 =( 0.265/0.5 )   × 100 = 53 %.</a:t>
            </a:r>
          </a:p>
          <a:p>
            <a:r>
              <a:rPr lang="ar-EG" dirty="0" smtClean="0"/>
              <a:t> </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252</TotalTime>
  <Words>1214</Words>
  <Application>Microsoft Office PowerPoint</Application>
  <PresentationFormat>On-screen Show (4:3)</PresentationFormat>
  <Paragraphs>98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   Analytical Chemistry lec.8   </vt:lpstr>
      <vt:lpstr>Back Titration  </vt:lpstr>
      <vt:lpstr>Slide 3</vt:lpstr>
      <vt:lpstr>Slide 4</vt:lpstr>
      <vt:lpstr>Determine of ammonium salt purity </vt:lpstr>
      <vt:lpstr>For example :</vt:lpstr>
      <vt:lpstr>weight of the ammonia in the sample:</vt:lpstr>
      <vt:lpstr>And NOW TRY THIS:</vt:lpstr>
      <vt:lpstr>some examples </vt:lpstr>
      <vt:lpstr>Slide 10</vt:lpstr>
      <vt:lpstr>Slide 11</vt:lpstr>
      <vt:lpstr>Slide 12</vt:lpstr>
      <vt:lpstr>Slide 13</vt:lpstr>
      <vt:lpstr>NOW TRY THIS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CHEMISTRY </dc:title>
  <dc:creator>nesrein</dc:creator>
  <cp:lastModifiedBy>nesrein</cp:lastModifiedBy>
  <cp:revision>57</cp:revision>
  <dcterms:created xsi:type="dcterms:W3CDTF">2018-04-08T16:18:41Z</dcterms:created>
  <dcterms:modified xsi:type="dcterms:W3CDTF">2020-03-25T16:38:34Z</dcterms:modified>
</cp:coreProperties>
</file>